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9"/>
  </p:notesMasterIdLst>
  <p:sldIdLst>
    <p:sldId id="256" r:id="rId3"/>
    <p:sldId id="257" r:id="rId4"/>
    <p:sldId id="259" r:id="rId5"/>
    <p:sldId id="262" r:id="rId6"/>
    <p:sldId id="263" r:id="rId7"/>
    <p:sldId id="264" r:id="rId8"/>
    <p:sldId id="267" r:id="rId9"/>
    <p:sldId id="268" r:id="rId10"/>
    <p:sldId id="269" r:id="rId11"/>
    <p:sldId id="270" r:id="rId12"/>
    <p:sldId id="369" r:id="rId13"/>
    <p:sldId id="370" r:id="rId14"/>
    <p:sldId id="371" r:id="rId15"/>
    <p:sldId id="372" r:id="rId16"/>
    <p:sldId id="378" r:id="rId17"/>
    <p:sldId id="373" r:id="rId18"/>
    <p:sldId id="374" r:id="rId19"/>
    <p:sldId id="375" r:id="rId20"/>
    <p:sldId id="376" r:id="rId21"/>
    <p:sldId id="377" r:id="rId22"/>
    <p:sldId id="276" r:id="rId23"/>
    <p:sldId id="277" r:id="rId24"/>
    <p:sldId id="278" r:id="rId25"/>
    <p:sldId id="279" r:id="rId26"/>
    <p:sldId id="280" r:id="rId27"/>
    <p:sldId id="281" r:id="rId28"/>
    <p:sldId id="298" r:id="rId29"/>
    <p:sldId id="299" r:id="rId30"/>
    <p:sldId id="300" r:id="rId31"/>
    <p:sldId id="301" r:id="rId32"/>
    <p:sldId id="303" r:id="rId33"/>
    <p:sldId id="304" r:id="rId34"/>
    <p:sldId id="305" r:id="rId35"/>
    <p:sldId id="306" r:id="rId36"/>
    <p:sldId id="379" r:id="rId37"/>
    <p:sldId id="308" r:id="rId38"/>
    <p:sldId id="309" r:id="rId39"/>
    <p:sldId id="310" r:id="rId40"/>
    <p:sldId id="311" r:id="rId41"/>
    <p:sldId id="312" r:id="rId42"/>
    <p:sldId id="313" r:id="rId43"/>
    <p:sldId id="314" r:id="rId44"/>
    <p:sldId id="315" r:id="rId45"/>
    <p:sldId id="316" r:id="rId46"/>
    <p:sldId id="380" r:id="rId47"/>
    <p:sldId id="38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7" r:id="rId77"/>
    <p:sldId id="381" r:id="rId78"/>
    <p:sldId id="382" r:id="rId79"/>
    <p:sldId id="350" r:id="rId80"/>
    <p:sldId id="351" r:id="rId81"/>
    <p:sldId id="352" r:id="rId82"/>
    <p:sldId id="354" r:id="rId83"/>
    <p:sldId id="355" r:id="rId84"/>
    <p:sldId id="356" r:id="rId85"/>
    <p:sldId id="357" r:id="rId86"/>
    <p:sldId id="358" r:id="rId87"/>
    <p:sldId id="383" r:id="rId88"/>
    <p:sldId id="359" r:id="rId89"/>
    <p:sldId id="360" r:id="rId90"/>
    <p:sldId id="361" r:id="rId91"/>
    <p:sldId id="363" r:id="rId92"/>
    <p:sldId id="364" r:id="rId93"/>
    <p:sldId id="365" r:id="rId94"/>
    <p:sldId id="366" r:id="rId95"/>
    <p:sldId id="367" r:id="rId96"/>
    <p:sldId id="384" r:id="rId97"/>
    <p:sldId id="385"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79" autoAdjust="0"/>
  </p:normalViewPr>
  <p:slideViewPr>
    <p:cSldViewPr snapToGrid="0" snapToObjects="1">
      <p:cViewPr varScale="1">
        <p:scale>
          <a:sx n="129" d="100"/>
          <a:sy n="129" d="100"/>
        </p:scale>
        <p:origin x="-31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printerSettings" Target="printerSettings/printerSettings1.bin"/><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a:t>
            </a:r>
            <a:r>
              <a:rPr lang="en-US" baseline="0" dirty="0" smtClean="0"/>
              <a:t>the nerds — our data editor and me — and </a:t>
            </a:r>
            <a:r>
              <a:rPr lang="en-US" baseline="0" dirty="0" smtClean="0"/>
              <a:t>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 </a:t>
            </a:r>
            <a:r>
              <a:rPr lang="en-US" baseline="0" dirty="0" smtClean="0"/>
              <a:t>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programmer interface</a:t>
            </a:r>
          </a:p>
          <a:p>
            <a:pPr marL="0" lvl="0" indent="0"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a:t>
            </a:r>
            <a:r>
              <a:rPr lang="en-US" baseline="0" dirty="0" smtClean="0"/>
              <a:t>.. So we wanted to know if this was true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HTML, XML, LaTeX</a:t>
            </a:r>
            <a:endParaRPr/>
          </a:p>
          <a:p>
            <a:pPr marL="0" lvl="0" indent="0">
              <a:spcBef>
                <a:spcPts val="0"/>
              </a:spcBef>
              <a:spcAft>
                <a:spcPts val="0"/>
              </a:spcAft>
              <a:buNone/>
            </a:pPr>
            <a:endParaRPr/>
          </a:p>
          <a:p>
            <a:pPr marL="0" lvl="0" indent="0">
              <a:spcBef>
                <a:spcPts val="0"/>
              </a:spcBef>
              <a:spcAft>
                <a:spcPts val="0"/>
              </a:spcAft>
              <a:buNone/>
            </a:pPr>
            <a:r>
              <a:rPr lang="en"/>
              <a:t>HTML: Hypertext markup language</a:t>
            </a:r>
            <a:endParaRPr/>
          </a:p>
          <a:p>
            <a:pPr marL="0" lvl="0" indent="0" rtl="0">
              <a:spcBef>
                <a:spcPts val="0"/>
              </a:spcBef>
              <a:spcAft>
                <a:spcPts val="0"/>
              </a:spcAft>
              <a:buNone/>
            </a:pPr>
            <a:r>
              <a:rPr lang="en"/>
              <a:t>XML: Extensible markup language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I’m a member of the interactive news team at the New York Times. We work on a variety of projects, but we often end up being pulled in when reporters get stuck trying to get a full understanding of a data collection. We pitch in when the data is hard to get. We pitch in when the format is unusable. We pitch in when there’s just too much data. And we pitch in when it feels like there should be a data set but it’s just not clear where. When you read the resulting stories, sometimes it’s clear how data contributed. Sometimes you’d have no idea. So I’m here today to tell the data stories behind the stories. 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ytimes.com/interactive/2018/03/30/upshot/crime-immigration-myth.html" TargetMode="External"/><Relationship Id="rId4" Type="http://schemas.openxmlformats.org/officeDocument/2006/relationships/hyperlink" Target="https://www.washingtonpost.com/graphics/2018/local/dc-riots-1968" TargetMode="External"/><Relationship Id="rId5" Type="http://schemas.openxmlformats.org/officeDocument/2006/relationships/hyperlink" Target="https://qz.com/1242512/we-won-our-lawsuit-against-the-us-government-over-paywalled-immigration-data/" TargetMode="External"/><Relationship Id="rId6" Type="http://schemas.openxmlformats.org/officeDocument/2006/relationships/hyperlink" Target="https://www.axios.com/oklahoma-teachers-brace-themselves-6c21da6f-06ef-474c-a2e8-ca84e7d53828.html" TargetMode="External"/><Relationship Id="rId7" Type="http://schemas.openxmlformats.org/officeDocument/2006/relationships/hyperlink" Target="https://www.washingtonpost.com/news/dr-gridlock/wp/2018/04/04/more-dogs-die-on-united-than-on-any-other-airline-heres-why"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en.wikipedia.org/wiki/Markup_languag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7.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a:t>https://</a:t>
            </a: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being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https://www.nytimes.com/2016/11/13/world/guantanamo-bay-doctors-abuse.html</a:t>
            </a:r>
            <a:endParaRPr sz="110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Stories</a:t>
            </a:r>
            <a:endParaRPr/>
          </a:p>
        </p:txBody>
      </p:sp>
      <p:sp>
        <p:nvSpPr>
          <p:cNvPr id="447" name="Shape 4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We’ll start each class with a few data stories you have seen during the week. They could be visuals, text, video, whatever. I’ll generally randomly call on people, so please have one prepared (you should be able to describe it well enough that we can find it by googling and pull it up).</a:t>
            </a:r>
            <a:endParaRPr/>
          </a:p>
          <a:p>
            <a:pPr marL="457200" lvl="0" indent="-317500" rtl="0">
              <a:spcBef>
                <a:spcPts val="1600"/>
              </a:spcBef>
              <a:spcAft>
                <a:spcPts val="0"/>
              </a:spcAft>
              <a:buSzPts val="1400"/>
              <a:buChar char="●"/>
            </a:pPr>
            <a:r>
              <a:rPr lang="en" sz="1400" u="sng">
                <a:solidFill>
                  <a:schemeClr val="hlink"/>
                </a:solidFill>
                <a:hlinkClick r:id="rId3"/>
              </a:rPr>
              <a:t>https://www.nytimes.com/interactive/2018/03/30/upshot/crime-immigration-myth.html</a:t>
            </a:r>
            <a:endParaRPr sz="1400"/>
          </a:p>
          <a:p>
            <a:pPr marL="457200" lvl="0" indent="-317500" rtl="0">
              <a:spcBef>
                <a:spcPts val="0"/>
              </a:spcBef>
              <a:spcAft>
                <a:spcPts val="0"/>
              </a:spcAft>
              <a:buSzPts val="1400"/>
              <a:buChar char="●"/>
            </a:pPr>
            <a:r>
              <a:rPr lang="en" sz="1400" u="sng">
                <a:solidFill>
                  <a:schemeClr val="hlink"/>
                </a:solidFill>
                <a:hlinkClick r:id="rId4"/>
              </a:rPr>
              <a:t>https://www.washingtonpost.com/graphics/2018/local/dc-riots-1968</a:t>
            </a:r>
            <a:endParaRPr sz="1400"/>
          </a:p>
          <a:p>
            <a:pPr marL="457200" lvl="0" indent="-317500" rtl="0">
              <a:spcBef>
                <a:spcPts val="0"/>
              </a:spcBef>
              <a:spcAft>
                <a:spcPts val="0"/>
              </a:spcAft>
              <a:buSzPts val="1400"/>
              <a:buChar char="●"/>
            </a:pPr>
            <a:r>
              <a:rPr lang="en" sz="1400" u="sng">
                <a:solidFill>
                  <a:schemeClr val="hlink"/>
                </a:solidFill>
                <a:hlinkClick r:id="rId5"/>
              </a:rPr>
              <a:t>https://qz.com/1242512/we-won-our-lawsuit-against-the-us-government-over-paywalled-immigration-data/</a:t>
            </a:r>
            <a:endParaRPr sz="1400"/>
          </a:p>
          <a:p>
            <a:pPr marL="457200" lvl="0" indent="-317500" rtl="0">
              <a:spcBef>
                <a:spcPts val="0"/>
              </a:spcBef>
              <a:spcAft>
                <a:spcPts val="0"/>
              </a:spcAft>
              <a:buSzPts val="1400"/>
              <a:buChar char="●"/>
            </a:pPr>
            <a:r>
              <a:rPr lang="en" sz="1400" u="sng">
                <a:solidFill>
                  <a:schemeClr val="hlink"/>
                </a:solidFill>
                <a:hlinkClick r:id="rId6"/>
              </a:rPr>
              <a:t>https://www.axios.com/oklahoma-teachers-brace-themselves-6c21da6f-06ef-474c-a2e8-ca84e7d53828.html</a:t>
            </a:r>
            <a:endParaRPr sz="1400"/>
          </a:p>
          <a:p>
            <a:pPr marL="457200" lvl="0" indent="-317500" rtl="0">
              <a:spcBef>
                <a:spcPts val="0"/>
              </a:spcBef>
              <a:spcAft>
                <a:spcPts val="0"/>
              </a:spcAft>
              <a:buSzPts val="1400"/>
              <a:buChar char="●"/>
            </a:pPr>
            <a:r>
              <a:rPr lang="en" sz="1400" u="sng">
                <a:solidFill>
                  <a:schemeClr val="hlink"/>
                </a:solidFill>
                <a:hlinkClick r:id="rId7"/>
              </a:rPr>
              <a:t>https://www.washingtonpost.com/news/dr-gridlock/wp/2018/04/04/more-dogs-die-on-united-than-on-any-other-airline-heres-why</a:t>
            </a:r>
            <a:endParaRPr sz="1400"/>
          </a:p>
          <a:p>
            <a:pPr marL="457200" lvl="0" indent="-317500" rtl="0">
              <a:spcBef>
                <a:spcPts val="0"/>
              </a:spcBef>
              <a:spcAft>
                <a:spcPts val="0"/>
              </a:spcAft>
              <a:buSzPts val="1400"/>
              <a:buChar char="●"/>
            </a:pP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What the Hell is an </a:t>
            </a:r>
            <a:r>
              <a:rPr lang="en" sz="3000" dirty="0" smtClean="0"/>
              <a:t>API (and </a:t>
            </a:r>
            <a:r>
              <a:rPr lang="en" sz="3000" dirty="0"/>
              <a:t>other questions I was too afraid to </a:t>
            </a:r>
            <a:r>
              <a:rPr lang="en" sz="3000" dirty="0" smtClean="0"/>
              <a:t>ask)</a:t>
            </a:r>
          </a:p>
          <a:p>
            <a:pPr marL="0" lv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a:p>
          <a:p>
            <a:pPr marL="114300" indent="0">
              <a:buNone/>
            </a:pPr>
            <a:r>
              <a:rPr lang="en-US" dirty="0" smtClean="0">
                <a:solidFill>
                  <a:srgbClr val="FF0000"/>
                </a:solidFill>
              </a:rPr>
              <a:t>LINK TO GOOGLE FORM</a:t>
            </a:r>
            <a:endParaRPr lang="en-US" dirty="0">
              <a:solidFill>
                <a:srgbClr val="FF0000"/>
              </a:solidFill>
            </a:endParaRPr>
          </a:p>
        </p:txBody>
      </p:sp>
    </p:spTree>
    <p:extLst>
      <p:ext uri="{BB962C8B-B14F-4D97-AF65-F5344CB8AC3E}">
        <p14:creationId xmlns:p14="http://schemas.microsoft.com/office/powerpoint/2010/main" val="3326843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We’ll discuss in more detail in an upcoming class.</a:t>
            </a:r>
            <a:endParaRPr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Consuming the news</a:t>
            </a:r>
            <a:endParaRPr/>
          </a:p>
          <a:p>
            <a:pPr marL="0" lvl="0" indent="0" rtl="0">
              <a:spcBef>
                <a:spcPts val="1600"/>
              </a:spcBef>
              <a:spcAft>
                <a:spcPts val="1600"/>
              </a:spcAft>
              <a:buNone/>
            </a:pPr>
            <a:r>
              <a:rPr lang="en"/>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descr="Screen Shot 2017-06-21 at 12.16.00 PM.png"/>
          <p:cNvPicPr preferRelativeResize="0"/>
          <p:nvPr/>
        </p:nvPicPr>
        <p:blipFill>
          <a:blip r:embed="rId3">
            <a:alphaModFix/>
          </a:blip>
          <a:stretch>
            <a:fillRect/>
          </a:stretch>
        </p:blipFill>
        <p:spPr>
          <a:xfrm>
            <a:off x="152400" y="1341350"/>
            <a:ext cx="8839198" cy="33310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towards your degree. If you miss 3 homework assignments, it’s impossible to get a B-, even if you get 100% on everything else. Please do not do this.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1600"/>
              </a:spcAft>
              <a:buNone/>
            </a:pPr>
            <a:r>
              <a:rPr lang="en"/>
              <a:t>Unless otherwise noted, assignments should be written in sentences and paragraphs (not bulletpoints, fragments, etc)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Submitting assignments:</a:t>
            </a:r>
            <a:endParaRPr/>
          </a:p>
          <a:p>
            <a:pPr marL="0" lvl="0" indent="0" rtl="0">
              <a:spcBef>
                <a:spcPts val="1600"/>
              </a:spcBef>
              <a:spcAft>
                <a:spcPts val="1600"/>
              </a:spcAft>
              <a:buNone/>
            </a:pPr>
            <a:r>
              <a:rPr lang="en"/>
              <a:t>Assignments must be submitted on Github. We’ll go into details about how and why later in this lecture. Working on Github is an important skill I want you to leave this class with, so I will not accept homework submitted any other way.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Collaboration:</a:t>
            </a:r>
            <a:endParaRPr/>
          </a:p>
          <a:p>
            <a:pPr marL="0" lvl="0" indent="0" rtl="0">
              <a:spcBef>
                <a:spcPts val="1600"/>
              </a:spcBef>
              <a:spcAft>
                <a:spcPts val="0"/>
              </a:spcAft>
              <a:buNone/>
            </a:pPr>
            <a:r>
              <a:rPr lang="en">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aren unsure.</a:t>
            </a:r>
            <a:endParaRPr>
              <a:solidFill>
                <a:srgbClr val="333333"/>
              </a:solidFill>
              <a:highlight>
                <a:srgbClr val="FFFFFF"/>
              </a:highlight>
            </a:endParaRPr>
          </a:p>
          <a:p>
            <a:pPr marL="0" lvl="0" indent="0" rtl="0">
              <a:spcBef>
                <a:spcPts val="8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I often hear people say that github is easy. These people fall into one of three categories:</a:t>
            </a:r>
            <a:endParaRPr sz="3000"/>
          </a:p>
          <a:p>
            <a:pPr marL="457200" lvl="0" indent="-419100" rtl="0">
              <a:spcBef>
                <a:spcPts val="1600"/>
              </a:spcBef>
              <a:spcAft>
                <a:spcPts val="0"/>
              </a:spcAft>
              <a:buSzPts val="3000"/>
              <a:buAutoNum type="arabicPeriod"/>
            </a:pPr>
            <a:r>
              <a:rPr lang="en" sz="3000"/>
              <a:t>People who only know about a very small number of features</a:t>
            </a:r>
            <a:endParaRPr sz="3000"/>
          </a:p>
          <a:p>
            <a:pPr marL="457200" lvl="0" indent="-419100" rtl="0">
              <a:spcBef>
                <a:spcPts val="0"/>
              </a:spcBef>
              <a:spcAft>
                <a:spcPts val="0"/>
              </a:spcAft>
              <a:buSzPts val="3000"/>
              <a:buAutoNum type="arabicPeriod"/>
            </a:pPr>
            <a:r>
              <a:rPr lang="en" sz="3000"/>
              <a:t>Developers at Github</a:t>
            </a:r>
            <a:endParaRPr sz="3000"/>
          </a:p>
          <a:p>
            <a:pPr marL="457200" lvl="0" indent="-419100" rtl="0">
              <a:spcBef>
                <a:spcPts val="0"/>
              </a:spcBef>
              <a:spcAft>
                <a:spcPts val="0"/>
              </a:spcAft>
              <a:buSzPts val="3000"/>
              <a:buAutoNum type="arabicPeriod"/>
            </a:pPr>
            <a:r>
              <a:rPr lang="en" sz="3000"/>
              <a:t>Liars</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57" name="Shape 157" descr="Screen Shot 2017-06-21 at 12.24.44 PM.png"/>
          <p:cNvPicPr preferRelativeResize="0"/>
          <p:nvPr/>
        </p:nvPicPr>
        <p:blipFill>
          <a:blip r:embed="rId3">
            <a:alphaModFix/>
          </a:blip>
          <a:stretch>
            <a:fillRect/>
          </a:stretch>
        </p:blipFill>
        <p:spPr>
          <a:xfrm>
            <a:off x="0" y="941348"/>
            <a:ext cx="9143998" cy="326080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a:t>
            </a:r>
            <a:r>
              <a:rPr lang="en-US" sz="2400" dirty="0" smtClean="0"/>
              <a:t>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a:highlight>
                  <a:srgbClr val="FFF2CC"/>
                </a:highlight>
              </a:rPr>
              <a:t>digitalframeworks</a:t>
            </a:r>
            <a:r>
              <a:rPr lang="en" sz="3000" dirty="0"/>
              <a:t> (so I can find it easily)</a:t>
            </a: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986200"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761525" y="1657500"/>
            <a:ext cx="22101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Call your repository </a:t>
            </a:r>
            <a:r>
              <a:rPr lang="en" i="1"/>
              <a:t>digitalframeworks</a:t>
            </a:r>
            <a:endParaRPr i="1"/>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need to know where to find your repo!</a:t>
            </a:r>
            <a:endParaRPr sz="3000" dirty="0"/>
          </a:p>
          <a:p>
            <a:pPr marL="0" lvl="0" indent="0" rtl="0">
              <a:spcBef>
                <a:spcPts val="1600"/>
              </a:spcBef>
              <a:spcAft>
                <a:spcPts val="0"/>
              </a:spcAft>
              <a:buNone/>
            </a:pPr>
            <a:r>
              <a:rPr lang="en" sz="3000" dirty="0"/>
              <a:t>Add </a:t>
            </a:r>
            <a:r>
              <a:rPr lang="en-US" sz="3000" dirty="0" smtClean="0"/>
              <a:t>a link your repo</a:t>
            </a:r>
            <a:r>
              <a:rPr lang="en" sz="3000" dirty="0" smtClean="0"/>
              <a:t> </a:t>
            </a:r>
            <a:r>
              <a:rPr lang="en" sz="3000" dirty="0"/>
              <a:t>to this google sheet</a:t>
            </a:r>
            <a:r>
              <a:rPr lang="en" sz="3000" dirty="0" smtClean="0"/>
              <a:t>:</a:t>
            </a:r>
            <a:endParaRPr lang="en-US" sz="3000" dirty="0" smtClean="0"/>
          </a:p>
          <a:p>
            <a:pPr marL="0" lvl="0" indent="0" rtl="0">
              <a:spcBef>
                <a:spcPts val="1600"/>
              </a:spcBef>
              <a:spcAft>
                <a:spcPts val="0"/>
              </a:spcAft>
              <a:buNone/>
            </a:pPr>
            <a:r>
              <a:rPr lang="en-US" sz="3000" dirty="0" smtClean="0">
                <a:solidFill>
                  <a:srgbClr val="FF0000"/>
                </a:solidFill>
              </a:rPr>
              <a:t>NEED TO ADD LINK</a:t>
            </a:r>
            <a:endParaRPr sz="3000"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We’ll be writing our assignments in Markdown.</a:t>
            </a:r>
            <a:endParaRPr sz="3000"/>
          </a:p>
          <a:p>
            <a:pPr marL="0" lvl="0" indent="0">
              <a:spcBef>
                <a:spcPts val="1600"/>
              </a:spcBef>
              <a:spcAft>
                <a:spcPts val="0"/>
              </a:spcAft>
              <a:buNone/>
            </a:pPr>
            <a:r>
              <a:rPr lang="en" sz="3000"/>
              <a:t>Markdown is a markup language</a:t>
            </a:r>
            <a:endParaRPr sz="3000"/>
          </a:p>
          <a:p>
            <a:pPr marL="0" lvl="0" indent="0" rtl="0">
              <a:spcBef>
                <a:spcPts val="1600"/>
              </a:spcBef>
              <a:spcAft>
                <a:spcPts val="0"/>
              </a:spcAft>
              <a:buNone/>
            </a:pPr>
            <a:r>
              <a:rPr lang="en" sz="3000"/>
              <a:t>Anyone familiar with other markup languages?</a:t>
            </a:r>
            <a:endParaRPr sz="3000"/>
          </a:p>
          <a:p>
            <a:pPr marL="0" lvl="0" indent="0" rtl="0">
              <a:spcBef>
                <a:spcPts val="1600"/>
              </a:spcBef>
              <a:spcAft>
                <a:spcPts val="1600"/>
              </a:spcAft>
              <a:buNone/>
            </a:pPr>
            <a:endParaRPr sz="3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8" name="Shape 178" descr="Screen Shot 2017-06-21 at 12.35.07 PM.png"/>
          <p:cNvPicPr preferRelativeResize="0"/>
          <p:nvPr/>
        </p:nvPicPr>
        <p:blipFill>
          <a:blip r:embed="rId3">
            <a:alphaModFix/>
          </a:blip>
          <a:stretch>
            <a:fillRect/>
          </a:stretch>
        </p:blipFill>
        <p:spPr>
          <a:xfrm>
            <a:off x="0" y="203454"/>
            <a:ext cx="9144000" cy="473659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r>
              <a:rPr lang="en-US" dirty="0" smtClean="0"/>
              <a:t># Digital frameworks </a:t>
            </a:r>
            <a:r>
              <a:rPr lang="mr-IN" dirty="0" smtClean="0"/>
              <a:t>–</a:t>
            </a:r>
            <a:r>
              <a:rPr lang="en-US" dirty="0" smtClean="0"/>
              <a:t> Summer 2018</a:t>
            </a:r>
          </a:p>
          <a:p>
            <a:r>
              <a:rPr lang="en-US" dirty="0" smtClean="0"/>
              <a:t>### By Sean McMinn</a:t>
            </a:r>
          </a:p>
          <a:p>
            <a:r>
              <a:rPr lang="en-US" dirty="0" smtClean="0"/>
              <a:t>Some description you want to put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4" name="Text Placeholder 3"/>
          <p:cNvSpPr>
            <a:spLocks noGrp="1"/>
          </p:cNvSpPr>
          <p:nvPr>
            <p:ph type="body" idx="1"/>
          </p:nvPr>
        </p:nvSpPr>
        <p:spPr/>
        <p:txBody>
          <a:bodyPr/>
          <a:lstStyle/>
          <a:p>
            <a:r>
              <a:rPr lang="en-US" dirty="0" smtClean="0">
                <a:solidFill>
                  <a:srgbClr val="FF0000"/>
                </a:solidFill>
              </a:rPr>
              <a:t>Screenshot of what this looks like rendered in </a:t>
            </a:r>
            <a:r>
              <a:rPr lang="en-US" dirty="0" err="1" smtClean="0">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3205997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italic*</a:t>
            </a:r>
            <a:endParaRPr sz="3000"/>
          </a:p>
          <a:p>
            <a:pPr marL="0" lvl="0" indent="0">
              <a:spcBef>
                <a:spcPts val="1600"/>
              </a:spcBef>
              <a:spcAft>
                <a:spcPts val="0"/>
              </a:spcAft>
              <a:buNone/>
            </a:pPr>
            <a:r>
              <a:rPr lang="en" sz="3000"/>
              <a:t>_this text is ALSO italic_</a:t>
            </a:r>
            <a:endParaRPr sz="3000"/>
          </a:p>
          <a:p>
            <a:pPr marL="0" lvl="0" indent="0" rtl="0">
              <a:spcBef>
                <a:spcPts val="1600"/>
              </a:spcBef>
              <a:spcAft>
                <a:spcPts val="1600"/>
              </a:spcAft>
              <a:buNone/>
            </a:pP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bold**</a:t>
            </a:r>
            <a:endParaRPr sz="3000"/>
          </a:p>
          <a:p>
            <a:pPr marL="0" lvl="0" indent="0" rtl="0">
              <a:spcBef>
                <a:spcPts val="1600"/>
              </a:spcBef>
              <a:spcAft>
                <a:spcPts val="0"/>
              </a:spcAft>
              <a:buNone/>
            </a:pPr>
            <a:r>
              <a:rPr lang="en" sz="3000"/>
              <a:t>__this text is also bold__</a:t>
            </a:r>
            <a:endParaRPr sz="3000"/>
          </a:p>
          <a:p>
            <a:pPr marL="0" lvl="0" indent="0" rtl="0">
              <a:spcBef>
                <a:spcPts val="1600"/>
              </a:spcBef>
              <a:spcAft>
                <a:spcPts val="1600"/>
              </a:spcAft>
              <a:buNone/>
            </a:pP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italic __but this part is also bold__!*</a:t>
            </a:r>
            <a:endParaRPr sz="3000"/>
          </a:p>
          <a:p>
            <a:pPr marL="0" lvl="0" indent="0" rtl="0">
              <a:spcBef>
                <a:spcPts val="1600"/>
              </a:spcBef>
              <a:spcAft>
                <a:spcPts val="0"/>
              </a:spcAft>
              <a:buNone/>
            </a:pPr>
            <a:r>
              <a:rPr lang="en" sz="3000"/>
              <a:t>**this text is bold _but this part is also italic_!**</a:t>
            </a:r>
            <a:endParaRPr sz="3000"/>
          </a:p>
          <a:p>
            <a:pPr marL="0" lvl="0" indent="0" rtl="0">
              <a:spcBef>
                <a:spcPts val="1600"/>
              </a:spcBef>
              <a:spcAft>
                <a:spcPts val="1600"/>
              </a:spcAft>
              <a:buNone/>
            </a:pPr>
            <a:endParaRPr sz="3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solidFill>
                  <a:srgbClr val="FF0000"/>
                </a:solidFill>
              </a:rPr>
              <a:t>What the rendered table looks like in </a:t>
            </a:r>
            <a:r>
              <a:rPr lang="en-US" sz="3000" dirty="0" err="1" smtClean="0">
                <a:solidFill>
                  <a:srgbClr val="FF0000"/>
                </a:solidFill>
              </a:rPr>
              <a:t>github</a:t>
            </a:r>
            <a:endParaRPr sz="3000" dirty="0">
              <a:solidFill>
                <a:srgbClr val="FF0000"/>
              </a:solidFill>
            </a:endParaRPr>
          </a:p>
        </p:txBody>
      </p:sp>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a:t>
            </a:r>
            <a:r>
              <a:rPr lang="en" sz="3000" dirty="0"/>
              <a:t>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a:solidFill>
                  <a:srgbClr val="FF0000"/>
                </a:solidFill>
              </a:rPr>
              <a:t>https://</a:t>
            </a:r>
            <a:r>
              <a:rPr lang="en-US" sz="2800" dirty="0" err="1">
                <a:solidFill>
                  <a:srgbClr val="FF0000"/>
                </a:solidFill>
              </a:rPr>
              <a:t>bit.ly</a:t>
            </a:r>
            <a:r>
              <a:rPr lang="en-US" sz="2800" dirty="0">
                <a:solidFill>
                  <a:srgbClr val="FF0000"/>
                </a:solidFill>
              </a:rPr>
              <a:t>/2M0qnCu</a:t>
            </a:r>
          </a:p>
        </p:txBody>
      </p:sp>
    </p:spTree>
    <p:extLst>
      <p:ext uri="{BB962C8B-B14F-4D97-AF65-F5344CB8AC3E}">
        <p14:creationId xmlns:p14="http://schemas.microsoft.com/office/powerpoint/2010/main" val="10400739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10439</TotalTime>
  <Words>3632</Words>
  <Application>Microsoft Macintosh PowerPoint</Application>
  <PresentationFormat>On-screen Show (16:9)</PresentationFormat>
  <Paragraphs>292</Paragraphs>
  <Slides>96</Slides>
  <Notes>91</Notes>
  <HiddenSlides>0</HiddenSlides>
  <MMClips>0</MMClips>
  <ScaleCrop>false</ScaleCrop>
  <HeadingPairs>
    <vt:vector size="4" baseType="variant">
      <vt:variant>
        <vt:lpstr>Theme</vt:lpstr>
      </vt:variant>
      <vt:variant>
        <vt:i4>2</vt:i4>
      </vt:variant>
      <vt:variant>
        <vt:lpstr>Slide Titles</vt:lpstr>
      </vt:variant>
      <vt:variant>
        <vt:i4>96</vt:i4>
      </vt:variant>
    </vt:vector>
  </HeadingPairs>
  <TitlesOfParts>
    <vt:vector size="98"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Data Stories</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20</cp:revision>
  <dcterms:modified xsi:type="dcterms:W3CDTF">2018-06-18T03:16:20Z</dcterms:modified>
</cp:coreProperties>
</file>